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Bree Serif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10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5D52-929F-4CE3-BC96-D859F431EC0C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49FD-12C2-4B4D-91F1-C98394D046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2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349FD-12C2-4B4D-91F1-C98394D0464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48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icolo.carosi@studio.unibo.it" TargetMode="External"/><Relationship Id="rId5" Type="http://schemas.openxmlformats.org/officeDocument/2006/relationships/hyperlink" Target="mailto:federico.maccolini@studio.unibo.it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ilippo.franchi@studio.unibo.it" TargetMode="External"/><Relationship Id="rId4" Type="http://schemas.openxmlformats.org/officeDocument/2006/relationships/hyperlink" Target="mailto:beatrice.forcina@studio.unibo.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lorenzo.zavalloni5@studio.unibo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liomer.danki@studio.unibo.it" TargetMode="External"/><Relationship Id="rId5" Type="http://schemas.openxmlformats.org/officeDocument/2006/relationships/hyperlink" Target="mailto:guglielmo.santi@studio.unibo.it" TargetMode="External"/><Relationship Id="rId4" Type="http://schemas.openxmlformats.org/officeDocument/2006/relationships/hyperlink" Target="mailto:paolo.rovinelli@studio.unibo.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2346546" y="1869114"/>
            <a:ext cx="13707733" cy="7235107"/>
            <a:chOff x="0" y="0"/>
            <a:chExt cx="3610267" cy="19055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0267" cy="1905542"/>
            </a:xfrm>
            <a:custGeom>
              <a:avLst/>
              <a:gdLst/>
              <a:ahLst/>
              <a:cxnLst/>
              <a:rect l="l" t="t" r="r" b="b"/>
              <a:pathLst>
                <a:path w="3610267" h="1905542">
                  <a:moveTo>
                    <a:pt x="0" y="0"/>
                  </a:moveTo>
                  <a:lnTo>
                    <a:pt x="3610267" y="0"/>
                  </a:lnTo>
                  <a:lnTo>
                    <a:pt x="3610267" y="1905542"/>
                  </a:lnTo>
                  <a:lnTo>
                    <a:pt x="0" y="190554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10267" cy="1962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292266" y="-1705511"/>
            <a:ext cx="7447814" cy="13831095"/>
          </a:xfrm>
          <a:custGeom>
            <a:avLst/>
            <a:gdLst/>
            <a:ahLst/>
            <a:cxnLst/>
            <a:rect l="l" t="t" r="r" b="b"/>
            <a:pathLst>
              <a:path w="7447814" h="13831095">
                <a:moveTo>
                  <a:pt x="0" y="0"/>
                </a:moveTo>
                <a:lnTo>
                  <a:pt x="7447814" y="0"/>
                </a:lnTo>
                <a:lnTo>
                  <a:pt x="7447814" y="13831094"/>
                </a:lnTo>
                <a:lnTo>
                  <a:pt x="0" y="13831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93" r="-1569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3098387" y="3793916"/>
            <a:ext cx="12204051" cy="285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8"/>
              </a:lnSpc>
            </a:pPr>
            <a:r>
              <a:rPr lang="en-US" sz="10532" spc="44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RAPPRESENTANZE STUDENTESCHE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694" y="2693136"/>
            <a:ext cx="15424611" cy="4885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ECONOMIA E MERCATI AGRO-ALIMENTARI (EMAA)</a:t>
            </a:r>
          </a:p>
          <a:p>
            <a:pPr algn="ctr">
              <a:lnSpc>
                <a:spcPts val="5497"/>
              </a:lnSpc>
            </a:pPr>
            <a:endParaRPr lang="en-US" sz="3926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Federico </a:t>
            </a:r>
            <a:r>
              <a:rPr lang="en-US" sz="3926" u="sng" dirty="0" err="1">
                <a:latin typeface="Bree Serif"/>
                <a:ea typeface="Bree Serif"/>
                <a:cs typeface="Bree Serif"/>
                <a:sym typeface="Bree Serif"/>
              </a:rPr>
              <a:t>Maccolini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  <a:hlinkClick r:id="rId5" tooltip="mailto:federico.maccolini@studio.unibo.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federico.maccolini@studio.unibo.it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(CP)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Margherita Beia: margherita.beia@studio.unibo.it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Filippo Campagna: filippo.campagna2@studio.unibo.it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Mattia </a:t>
            </a:r>
            <a:r>
              <a:rPr lang="en-US" sz="3926" dirty="0" err="1">
                <a:latin typeface="Bree Serif"/>
                <a:ea typeface="Bree Serif"/>
                <a:cs typeface="Bree Serif"/>
                <a:sym typeface="Bree Serif"/>
              </a:rPr>
              <a:t>Azzini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: mattia.azzini@studio.unibo.it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 err="1">
                <a:latin typeface="Bree Serif"/>
                <a:ea typeface="Bree Serif"/>
                <a:cs typeface="Bree Serif"/>
                <a:sym typeface="Bree Serif"/>
              </a:rPr>
              <a:t>Nicolò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Carosi: nicolo.carosi@studio.unibo.it</a:t>
            </a:r>
            <a:endParaRPr lang="en-US" sz="3926" dirty="0">
              <a:latin typeface="Bree Serif"/>
              <a:ea typeface="Bree Serif"/>
              <a:cs typeface="Bree Serif"/>
              <a:sym typeface="Bree Serif"/>
              <a:hlinkClick r:id="rId6" tooltip="mailto:nicolo.carosi@studio.unibo.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694" y="3474319"/>
            <a:ext cx="15424611" cy="205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INTERNATIONAL HORTICULTRAL SCIENCES (IMAHS)</a:t>
            </a:r>
          </a:p>
          <a:p>
            <a:pPr algn="ctr">
              <a:lnSpc>
                <a:spcPts val="5497"/>
              </a:lnSpc>
            </a:pPr>
            <a:endParaRPr lang="en-US" sz="3926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Sharbir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Hamayun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shabir.hamayun@studio.unibo.it (tutor corso)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5953" y="4083742"/>
            <a:ext cx="15424611" cy="205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PRECISE AND SUSTAINABLE AGRICULTURE (PASA)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Sharbir Hamayun: shabir.hamayun@studio.unibo.it (tutor corso)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694" y="3799387"/>
            <a:ext cx="15424611" cy="274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PRODUZIONI ANIMALI  (PA)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Beatrice Forcina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  <a:hlinkClick r:id="rId4" tooltip="mailto:beatrice.forcina@studio.unibo.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beatrice.forcina@studio.unibo.it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(CP)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</a:rPr>
              <a:t>Filippo Franchi: 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  <a:hlinkClick r:id="rId5" tooltip="mailto:filippo.franchi@studio.unibo.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filippo.franchi@studio.unibo.it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(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CP)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Chiara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Zangoli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chiara.zangoli@studio.unibo.it (tutor corso)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5164" y="3296906"/>
            <a:ext cx="15424611" cy="274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PROGETTAZIONE E GESTIONE DEL TERRITORIO FORESTALE, DEL PAESAGGIO E DELL’AMBIENTE (PROGESA)</a:t>
            </a:r>
          </a:p>
          <a:p>
            <a:pPr algn="ctr">
              <a:lnSpc>
                <a:spcPts val="5497"/>
              </a:lnSpc>
            </a:pPr>
            <a:endParaRPr lang="en-US" sz="3926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Chiara Toccarelli: chiara.toccarelli2@unibo.it  (tutor corso)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694" y="3130267"/>
            <a:ext cx="15424611" cy="344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SCIENZE E TECNOLOGIE AGRARIE (STAG)</a:t>
            </a:r>
          </a:p>
          <a:p>
            <a:pPr algn="ctr">
              <a:lnSpc>
                <a:spcPts val="5497"/>
              </a:lnSpc>
            </a:pPr>
            <a:endParaRPr lang="en-US" sz="3926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Minello Rosanna: rosanna.minello@studio.unibo.it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Emanuele </a:t>
            </a:r>
            <a:r>
              <a:rPr lang="en-US" sz="3926" u="sng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Braghini</a:t>
            </a:r>
            <a:r>
              <a:rPr lang="en-US" sz="3926" u="sng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emanuele.braghini@studio.unibo.it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Chiara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Toccanelli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chiara.toccarelli2@unibo.it (tutor corso)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694" y="2345485"/>
            <a:ext cx="15424611" cy="559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TECNOLOGIE AGRARIE (TA)</a:t>
            </a:r>
          </a:p>
          <a:p>
            <a:pPr algn="ctr">
              <a:lnSpc>
                <a:spcPts val="5497"/>
              </a:lnSpc>
            </a:pPr>
            <a:endParaRPr lang="en-US" sz="3926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ctr">
              <a:lnSpc>
                <a:spcPts val="5497"/>
              </a:lnSpc>
            </a:pPr>
            <a:endParaRPr lang="en-US" sz="3926" dirty="0">
              <a:latin typeface="Bree Serif"/>
              <a:ea typeface="Bree Serif"/>
              <a:cs typeface="Bree Serif"/>
              <a:sym typeface="Bree Serif"/>
            </a:endParaRP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</a:rPr>
              <a:t>Paolo </a:t>
            </a:r>
            <a:r>
              <a:rPr lang="en-US" sz="3926" u="sng" dirty="0" err="1">
                <a:latin typeface="Bree Serif"/>
                <a:ea typeface="Bree Serif"/>
                <a:cs typeface="Bree Serif"/>
                <a:sym typeface="Bree Serif"/>
              </a:rPr>
              <a:t>Rovinelli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  <a:hlinkClick r:id="rId4" tooltip="mailto:paolo.rovinelli@studio.unibo.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paolo.rovinelli@studio.unibo.it 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(CP)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</a:rPr>
              <a:t>Guglielmo Santi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  <a:hlinkClick r:id="rId5" tooltip="mailto:guglielmo.santi@studio.unibo.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guglielmo.santi@studio.unibo.it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(CP)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u="sng" dirty="0" err="1">
                <a:latin typeface="Bree Serif"/>
                <a:ea typeface="Bree Serif"/>
                <a:cs typeface="Bree Serif"/>
                <a:sym typeface="Bree Serif"/>
              </a:rPr>
              <a:t>Aliomer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</a:rPr>
              <a:t> Danki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3926" u="sng" dirty="0">
                <a:latin typeface="Bree Serif"/>
                <a:ea typeface="Bree Serif"/>
                <a:cs typeface="Bree Serif"/>
                <a:sym typeface="Bree Serif"/>
                <a:hlinkClick r:id="rId6" tooltip="mailto:aliomer.danki@studio.unibo.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aliomer.danki@studio.unibo.it</a:t>
            </a: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 (CP)</a:t>
            </a:r>
          </a:p>
          <a:p>
            <a:pPr marL="847817" lvl="1" indent="-423908" algn="ctr">
              <a:lnSpc>
                <a:spcPts val="5497"/>
              </a:lnSpc>
              <a:buFont typeface="Arial"/>
              <a:buChar char="•"/>
            </a:pPr>
            <a:r>
              <a:rPr lang="en-US" sz="3926" dirty="0">
                <a:latin typeface="Bree Serif"/>
                <a:ea typeface="Bree Serif"/>
                <a:cs typeface="Bree Serif"/>
                <a:sym typeface="Bree Serif"/>
              </a:rPr>
              <a:t>Lorenzo Zavalloni: lorenzo.zavalloni5@studio.unibo.it</a:t>
            </a:r>
            <a:endParaRPr lang="en-US" sz="3926" dirty="0">
              <a:latin typeface="Bree Serif"/>
              <a:ea typeface="Bree Serif"/>
              <a:cs typeface="Bree Serif"/>
              <a:sym typeface="Bree Serif"/>
              <a:hlinkClick r:id="rId7" tooltip="mailto:lorenzo.zavalloni5@studio.unibo.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Andrei Pasquali: andrei.pasquali@studio.unibo.it (tutor corso)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15375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2943191" y="107666"/>
            <a:ext cx="13318671" cy="165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CONTATTI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1694" y="3130267"/>
            <a:ext cx="15424611" cy="274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392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TECNOLOGIE PER IL TERRITORIO E L’AMBIENTE AGRO-FORESTALE (TAF)</a:t>
            </a:r>
          </a:p>
          <a:p>
            <a:pPr algn="ctr">
              <a:lnSpc>
                <a:spcPts val="5497"/>
              </a:lnSpc>
            </a:pPr>
            <a:endParaRPr lang="en-US" sz="3926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Ivan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Garagnani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ivan.garagnani2@studio.unibo.it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2346546" y="1869114"/>
            <a:ext cx="13707733" cy="7235107"/>
            <a:chOff x="0" y="0"/>
            <a:chExt cx="3610267" cy="19055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0267" cy="1905542"/>
            </a:xfrm>
            <a:custGeom>
              <a:avLst/>
              <a:gdLst/>
              <a:ahLst/>
              <a:cxnLst/>
              <a:rect l="l" t="t" r="r" b="b"/>
              <a:pathLst>
                <a:path w="3610267" h="1905542">
                  <a:moveTo>
                    <a:pt x="0" y="0"/>
                  </a:moveTo>
                  <a:lnTo>
                    <a:pt x="3610267" y="0"/>
                  </a:lnTo>
                  <a:lnTo>
                    <a:pt x="3610267" y="1905542"/>
                  </a:lnTo>
                  <a:lnTo>
                    <a:pt x="0" y="190554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10267" cy="1962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292266" y="-1705511"/>
            <a:ext cx="7447814" cy="13831095"/>
          </a:xfrm>
          <a:custGeom>
            <a:avLst/>
            <a:gdLst/>
            <a:ahLst/>
            <a:cxnLst/>
            <a:rect l="l" t="t" r="r" b="b"/>
            <a:pathLst>
              <a:path w="7447814" h="13831095">
                <a:moveTo>
                  <a:pt x="0" y="0"/>
                </a:moveTo>
                <a:lnTo>
                  <a:pt x="7447814" y="0"/>
                </a:lnTo>
                <a:lnTo>
                  <a:pt x="7447814" y="13831094"/>
                </a:lnTo>
                <a:lnTo>
                  <a:pt x="0" y="13831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93" r="-1569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3120925" y="4159228"/>
            <a:ext cx="11790495" cy="341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sz="324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 rappresentanze studentesche in CCdS, CdD, Ateneo (contatti e tutor); </a:t>
            </a:r>
          </a:p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sz="324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 istituzione e funzionamento delle CPDS; </a:t>
            </a:r>
          </a:p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sz="324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 struttura AQ UniBO (PQA/NdV/CEV); </a:t>
            </a:r>
          </a:p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sz="324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 miglioramento continuo dei CdS (monitoraggio e importanza OPIS).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85787" y="2411600"/>
            <a:ext cx="11790495" cy="60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2"/>
              </a:lnSpc>
              <a:spcBef>
                <a:spcPct val="0"/>
              </a:spcBef>
            </a:pPr>
            <a:r>
              <a:rPr lang="en-US" sz="353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PUNTI CHIAVE DELLA PRESENTAZIONE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2250005"/>
            <a:ext cx="5907237" cy="5786991"/>
            <a:chOff x="0" y="0"/>
            <a:chExt cx="1555815" cy="15241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5815" cy="1524146"/>
            </a:xfrm>
            <a:custGeom>
              <a:avLst/>
              <a:gdLst/>
              <a:ahLst/>
              <a:cxnLst/>
              <a:rect l="l" t="t" r="r" b="b"/>
              <a:pathLst>
                <a:path w="1555815" h="1524146">
                  <a:moveTo>
                    <a:pt x="0" y="0"/>
                  </a:moveTo>
                  <a:lnTo>
                    <a:pt x="1555815" y="0"/>
                  </a:lnTo>
                  <a:lnTo>
                    <a:pt x="1555815" y="1524146"/>
                  </a:lnTo>
                  <a:lnTo>
                    <a:pt x="0" y="1524146"/>
                  </a:lnTo>
                  <a:close/>
                </a:path>
              </a:pathLst>
            </a:custGeom>
            <a:solidFill>
              <a:srgbClr val="EFF0E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555815" cy="160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7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1945" y="2681905"/>
            <a:ext cx="4986936" cy="3636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</a:pPr>
            <a:endParaRPr/>
          </a:p>
          <a:p>
            <a:pPr marL="742162" lvl="1" indent="-371081" algn="ctr">
              <a:lnSpc>
                <a:spcPts val="4812"/>
              </a:lnSpc>
              <a:buFont typeface="Arial"/>
              <a:buChar char="•"/>
            </a:pPr>
            <a:r>
              <a:rPr lang="en-US" sz="343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Rappresentanti eletti tra gli studenti</a:t>
            </a:r>
          </a:p>
          <a:p>
            <a:pPr marL="742162" lvl="1" indent="-371081" algn="ctr">
              <a:lnSpc>
                <a:spcPts val="4812"/>
              </a:lnSpc>
              <a:spcBef>
                <a:spcPct val="0"/>
              </a:spcBef>
              <a:buFont typeface="Arial"/>
              <a:buChar char="•"/>
            </a:pPr>
            <a:r>
              <a:rPr lang="en-US" sz="343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Portavoce di necessità/bisogni (per ogni anno)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262464" y="2235625"/>
            <a:ext cx="5907237" cy="5786991"/>
            <a:chOff x="0" y="0"/>
            <a:chExt cx="1555815" cy="15241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55815" cy="1524146"/>
            </a:xfrm>
            <a:custGeom>
              <a:avLst/>
              <a:gdLst/>
              <a:ahLst/>
              <a:cxnLst/>
              <a:rect l="l" t="t" r="r" b="b"/>
              <a:pathLst>
                <a:path w="1555815" h="1524146">
                  <a:moveTo>
                    <a:pt x="0" y="0"/>
                  </a:moveTo>
                  <a:lnTo>
                    <a:pt x="1555815" y="0"/>
                  </a:lnTo>
                  <a:lnTo>
                    <a:pt x="1555815" y="1524146"/>
                  </a:lnTo>
                  <a:lnTo>
                    <a:pt x="0" y="1524146"/>
                  </a:lnTo>
                  <a:close/>
                </a:path>
              </a:pathLst>
            </a:custGeom>
            <a:solidFill>
              <a:srgbClr val="EFF0E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555815" cy="160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7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34546" y="2458122"/>
            <a:ext cx="5618908" cy="531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Consiglio Amministrazione</a:t>
            </a:r>
          </a:p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Senato Accademico</a:t>
            </a:r>
          </a:p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Nucleo di Valutazione</a:t>
            </a:r>
          </a:p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Consigli di Campus</a:t>
            </a:r>
          </a:p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Consigli e Giunte di Dipartimento </a:t>
            </a:r>
          </a:p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COMMISSIONE PARITETICA (CP)</a:t>
            </a:r>
          </a:p>
          <a:p>
            <a:pPr marL="655378" lvl="1" indent="-327689" algn="ctr">
              <a:lnSpc>
                <a:spcPts val="4249"/>
              </a:lnSpc>
              <a:spcBef>
                <a:spcPct val="0"/>
              </a:spcBef>
              <a:buFont typeface="Arial"/>
              <a:buChar char="•"/>
            </a:pPr>
            <a:r>
              <a:rPr lang="en-US" sz="3035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CONSIGLI DEI CORSI DI STUDIO (CdS)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380763" y="2235625"/>
            <a:ext cx="5907237" cy="5786991"/>
            <a:chOff x="0" y="0"/>
            <a:chExt cx="1555815" cy="15241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5815" cy="1524146"/>
            </a:xfrm>
            <a:custGeom>
              <a:avLst/>
              <a:gdLst/>
              <a:ahLst/>
              <a:cxnLst/>
              <a:rect l="l" t="t" r="r" b="b"/>
              <a:pathLst>
                <a:path w="1555815" h="1524146">
                  <a:moveTo>
                    <a:pt x="0" y="0"/>
                  </a:moveTo>
                  <a:lnTo>
                    <a:pt x="1555815" y="0"/>
                  </a:lnTo>
                  <a:lnTo>
                    <a:pt x="1555815" y="1524146"/>
                  </a:lnTo>
                  <a:lnTo>
                    <a:pt x="0" y="1524146"/>
                  </a:lnTo>
                  <a:close/>
                </a:path>
              </a:pathLst>
            </a:custGeom>
            <a:solidFill>
              <a:srgbClr val="EFF0E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555815" cy="160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7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524928" y="2722949"/>
            <a:ext cx="5618908" cy="531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Miglioramento nella qualità della didattica</a:t>
            </a:r>
          </a:p>
          <a:p>
            <a:pPr algn="ctr">
              <a:lnSpc>
                <a:spcPts val="4249"/>
              </a:lnSpc>
            </a:pPr>
            <a:endParaRPr lang="en-US" sz="3035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655378" lvl="1" indent="-327689" algn="ctr">
              <a:lnSpc>
                <a:spcPts val="4249"/>
              </a:lnSpc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Incontri periodici (sistema di ascolto)</a:t>
            </a:r>
          </a:p>
          <a:p>
            <a:pPr marL="655378" lvl="1" indent="-327689" algn="ctr">
              <a:lnSpc>
                <a:spcPts val="4249"/>
              </a:lnSpc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Focus group (tematiche specifiche)</a:t>
            </a:r>
          </a:p>
          <a:p>
            <a:pPr marL="655378" lvl="1" indent="-327689" algn="ctr">
              <a:lnSpc>
                <a:spcPts val="4249"/>
              </a:lnSpc>
              <a:buFont typeface="Arial"/>
              <a:buChar char="•"/>
            </a:pPr>
            <a:r>
              <a:rPr lang="en-US" sz="303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Assemblee e canali di comunicazione ufficiali</a:t>
            </a:r>
          </a:p>
          <a:p>
            <a:pPr algn="ctr">
              <a:lnSpc>
                <a:spcPts val="4249"/>
              </a:lnSpc>
              <a:spcBef>
                <a:spcPct val="0"/>
              </a:spcBef>
            </a:pPr>
            <a:endParaRPr lang="en-US" sz="3035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679713" y="1437867"/>
            <a:ext cx="3459011" cy="58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2"/>
              </a:lnSpc>
              <a:spcBef>
                <a:spcPct val="0"/>
              </a:spcBef>
            </a:pPr>
            <a:r>
              <a:rPr lang="en-US" sz="343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quali organi?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4637" y="1437867"/>
            <a:ext cx="2901554" cy="58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  <a:spcBef>
                <a:spcPct val="0"/>
              </a:spcBef>
            </a:pPr>
            <a:r>
              <a:rPr lang="en-US" sz="344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Chi sono?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71946" y="1455348"/>
            <a:ext cx="4039172" cy="58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  <a:spcBef>
                <a:spcPct val="0"/>
              </a:spcBef>
            </a:pPr>
            <a:r>
              <a:rPr lang="en-US" sz="344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Funzioni</a:t>
            </a:r>
            <a:r>
              <a:rPr lang="en-US" sz="344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344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modalità</a:t>
            </a:r>
            <a:endParaRPr lang="en-US" sz="3440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15391532" y="3815251"/>
            <a:ext cx="0" cy="555832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2346546" y="1869114"/>
            <a:ext cx="13707733" cy="7235107"/>
            <a:chOff x="0" y="0"/>
            <a:chExt cx="3610267" cy="19055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0267" cy="1905542"/>
            </a:xfrm>
            <a:custGeom>
              <a:avLst/>
              <a:gdLst/>
              <a:ahLst/>
              <a:cxnLst/>
              <a:rect l="l" t="t" r="r" b="b"/>
              <a:pathLst>
                <a:path w="3610267" h="1905542">
                  <a:moveTo>
                    <a:pt x="0" y="0"/>
                  </a:moveTo>
                  <a:lnTo>
                    <a:pt x="3610267" y="0"/>
                  </a:lnTo>
                  <a:lnTo>
                    <a:pt x="3610267" y="1905542"/>
                  </a:lnTo>
                  <a:lnTo>
                    <a:pt x="0" y="190554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10267" cy="1962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414824" y="-1322527"/>
            <a:ext cx="7447814" cy="13831095"/>
          </a:xfrm>
          <a:custGeom>
            <a:avLst/>
            <a:gdLst/>
            <a:ahLst/>
            <a:cxnLst/>
            <a:rect l="l" t="t" r="r" b="b"/>
            <a:pathLst>
              <a:path w="7447814" h="13831095">
                <a:moveTo>
                  <a:pt x="0" y="0"/>
                </a:moveTo>
                <a:lnTo>
                  <a:pt x="7447814" y="0"/>
                </a:lnTo>
                <a:lnTo>
                  <a:pt x="7447814" y="13831095"/>
                </a:lnTo>
                <a:lnTo>
                  <a:pt x="0" y="13831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93" r="-1569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838943" y="3597659"/>
            <a:ext cx="12599577" cy="309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 </a:t>
            </a:r>
            <a:r>
              <a:rPr lang="en-US" sz="3509" dirty="0" err="1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Rappresentanti</a:t>
            </a:r>
            <a:r>
              <a:rPr lang="en-US" sz="3509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eletti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degli studenti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hanno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il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compito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di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portare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le</a:t>
            </a:r>
            <a:r>
              <a:rPr lang="en-US" sz="3509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istanze</a:t>
            </a:r>
            <a:r>
              <a:rPr lang="en-US" sz="3509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degli studenti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agli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organi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istituzionali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riportare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al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corpo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studentesco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quanto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viene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deciso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in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sede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di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tali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organi</a:t>
            </a:r>
            <a:r>
              <a:rPr lang="en-US" sz="350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</a:p>
          <a:p>
            <a:pPr algn="l">
              <a:lnSpc>
                <a:spcPts val="4912"/>
              </a:lnSpc>
              <a:spcBef>
                <a:spcPct val="0"/>
              </a:spcBef>
            </a:pPr>
            <a:endParaRPr lang="en-US" sz="3509" dirty="0">
              <a:solidFill>
                <a:srgbClr val="FF313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07574" y="625973"/>
            <a:ext cx="8785677" cy="72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  <a:spcBef>
                <a:spcPct val="0"/>
              </a:spcBef>
            </a:pPr>
            <a:r>
              <a:rPr lang="en-US" sz="434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RAPPRESENTANTI DEGLI STUDENTI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2346546" y="1869114"/>
            <a:ext cx="13707733" cy="7235107"/>
            <a:chOff x="0" y="0"/>
            <a:chExt cx="3610267" cy="19055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0267" cy="1905542"/>
            </a:xfrm>
            <a:custGeom>
              <a:avLst/>
              <a:gdLst/>
              <a:ahLst/>
              <a:cxnLst/>
              <a:rect l="l" t="t" r="r" b="b"/>
              <a:pathLst>
                <a:path w="3610267" h="1905542">
                  <a:moveTo>
                    <a:pt x="0" y="0"/>
                  </a:moveTo>
                  <a:lnTo>
                    <a:pt x="3610267" y="0"/>
                  </a:lnTo>
                  <a:lnTo>
                    <a:pt x="3610267" y="1905542"/>
                  </a:lnTo>
                  <a:lnTo>
                    <a:pt x="0" y="190554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10267" cy="1962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414824" y="-1322527"/>
            <a:ext cx="7447814" cy="13831095"/>
          </a:xfrm>
          <a:custGeom>
            <a:avLst/>
            <a:gdLst/>
            <a:ahLst/>
            <a:cxnLst/>
            <a:rect l="l" t="t" r="r" b="b"/>
            <a:pathLst>
              <a:path w="7447814" h="13831095">
                <a:moveTo>
                  <a:pt x="0" y="0"/>
                </a:moveTo>
                <a:lnTo>
                  <a:pt x="7447814" y="0"/>
                </a:lnTo>
                <a:lnTo>
                  <a:pt x="7447814" y="13831095"/>
                </a:lnTo>
                <a:lnTo>
                  <a:pt x="0" y="13831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693" r="-1569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00624" y="2465763"/>
            <a:ext cx="12599577" cy="5559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350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Organo di governo del Dipartimento al quale è affidata l’attività di sviluppo e di programmazione, nonché la scelta dei criteri di attuazione relativi</a:t>
            </a:r>
          </a:p>
          <a:p>
            <a:pPr algn="ctr">
              <a:lnSpc>
                <a:spcPts val="4912"/>
              </a:lnSpc>
            </a:pPr>
            <a:endParaRPr lang="en-US" sz="3509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757637" lvl="1" indent="-378819" algn="ctr">
              <a:lnSpc>
                <a:spcPts val="4912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Direttore che presiede</a:t>
            </a:r>
          </a:p>
          <a:p>
            <a:pPr marL="757637" lvl="1" indent="-378819" algn="ctr">
              <a:lnSpc>
                <a:spcPts val="4912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Professori e ricercatori</a:t>
            </a:r>
          </a:p>
          <a:p>
            <a:pPr marL="757637" lvl="1" indent="-378819" algn="ctr">
              <a:lnSpc>
                <a:spcPts val="4912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Resposabile amministrativo</a:t>
            </a:r>
          </a:p>
          <a:p>
            <a:pPr marL="757637" lvl="1" indent="-378819" algn="ctr">
              <a:lnSpc>
                <a:spcPts val="4912"/>
              </a:lnSpc>
              <a:spcBef>
                <a:spcPct val="0"/>
              </a:spcBef>
              <a:buFont typeface="Arial"/>
              <a:buChar char="•"/>
            </a:pPr>
            <a:r>
              <a:rPr lang="en-US" sz="3509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Rappresentanti eletti </a:t>
            </a:r>
            <a:r>
              <a:rPr lang="en-US" sz="350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(del personale tecnico, degli</a:t>
            </a:r>
            <a:r>
              <a:rPr lang="en-US" sz="3509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studenti</a:t>
            </a:r>
            <a:r>
              <a:rPr lang="en-US" sz="350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degli assegnisti)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946" y="317450"/>
            <a:ext cx="9328931" cy="72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  <a:spcBef>
                <a:spcPct val="0"/>
              </a:spcBef>
            </a:pPr>
            <a:r>
              <a:rPr lang="en-US" sz="434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IL CONSIGLIO DI DIPARTIMENTO (CdD)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10800000">
            <a:off x="1616645" y="4004706"/>
            <a:ext cx="7037491" cy="5825102"/>
          </a:xfrm>
          <a:custGeom>
            <a:avLst/>
            <a:gdLst/>
            <a:ahLst/>
            <a:cxnLst/>
            <a:rect l="l" t="t" r="r" b="b"/>
            <a:pathLst>
              <a:path w="7037491" h="5825102">
                <a:moveTo>
                  <a:pt x="0" y="0"/>
                </a:moveTo>
                <a:lnTo>
                  <a:pt x="7037491" y="0"/>
                </a:lnTo>
                <a:lnTo>
                  <a:pt x="7037491" y="5825102"/>
                </a:lnTo>
                <a:lnTo>
                  <a:pt x="0" y="5825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380" b="-353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616645" y="-142875"/>
            <a:ext cx="15661115" cy="273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7"/>
              </a:lnSpc>
            </a:pPr>
            <a:r>
              <a:rPr lang="en-US" sz="821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COMMISSIONE PARITETICA</a:t>
            </a:r>
          </a:p>
          <a:p>
            <a:pPr marL="717338" lvl="1" indent="-358669" algn="ctr">
              <a:lnSpc>
                <a:spcPts val="4651"/>
              </a:lnSpc>
              <a:buFont typeface="Arial"/>
              <a:buChar char="•"/>
            </a:pPr>
            <a:r>
              <a:rPr lang="en-US" sz="332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LEGGE 240/10</a:t>
            </a:r>
          </a:p>
          <a:p>
            <a:pPr marL="0" lvl="0" indent="0" algn="ctr">
              <a:lnSpc>
                <a:spcPts val="5555"/>
              </a:lnSpc>
              <a:spcBef>
                <a:spcPct val="0"/>
              </a:spcBef>
            </a:pPr>
            <a:endParaRPr lang="en-US" sz="3322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9661079" y="4004706"/>
            <a:ext cx="7037491" cy="5825102"/>
          </a:xfrm>
          <a:custGeom>
            <a:avLst/>
            <a:gdLst/>
            <a:ahLst/>
            <a:cxnLst/>
            <a:rect l="l" t="t" r="r" b="b"/>
            <a:pathLst>
              <a:path w="7037491" h="5825102">
                <a:moveTo>
                  <a:pt x="0" y="0"/>
                </a:moveTo>
                <a:lnTo>
                  <a:pt x="7037491" y="0"/>
                </a:lnTo>
                <a:lnTo>
                  <a:pt x="7037491" y="5825102"/>
                </a:lnTo>
                <a:lnTo>
                  <a:pt x="0" y="5825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380" b="-353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rot="-10800000">
            <a:off x="4449827" y="2371826"/>
            <a:ext cx="10556237" cy="885677"/>
          </a:xfrm>
          <a:custGeom>
            <a:avLst/>
            <a:gdLst/>
            <a:ahLst/>
            <a:cxnLst/>
            <a:rect l="l" t="t" r="r" b="b"/>
            <a:pathLst>
              <a:path w="10556237" h="885677">
                <a:moveTo>
                  <a:pt x="0" y="0"/>
                </a:moveTo>
                <a:lnTo>
                  <a:pt x="10556237" y="0"/>
                </a:lnTo>
                <a:lnTo>
                  <a:pt x="10556237" y="885677"/>
                </a:lnTo>
                <a:lnTo>
                  <a:pt x="0" y="885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71170" b="-51347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739111" y="5112874"/>
            <a:ext cx="6792559" cy="353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  <a:spcBef>
                <a:spcPct val="0"/>
              </a:spcBef>
            </a:pPr>
            <a:r>
              <a:rPr lang="en-US" sz="400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Monitorare la qualità della didattica, formulare pareri, consigliare, redigere relazione annuale e avanzare proposte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94174" y="3971028"/>
            <a:ext cx="2559026" cy="61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Cosa fa?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1654" y="2450210"/>
            <a:ext cx="9712582" cy="66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  <a:spcBef>
                <a:spcPct val="0"/>
              </a:spcBef>
            </a:pPr>
            <a:r>
              <a:rPr lang="en-US" sz="3926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Numero studenti = numero docenti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29740" y="3971028"/>
            <a:ext cx="4491259" cy="61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Da chi è </a:t>
            </a:r>
            <a:r>
              <a:rPr lang="en-US" sz="3737" dirty="0" err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composta</a:t>
            </a:r>
            <a:r>
              <a:rPr lang="en-US" sz="373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0E02959-BD65-51A6-1059-4FB27498AA54}"/>
              </a:ext>
            </a:extLst>
          </p:cNvPr>
          <p:cNvSpPr txBox="1"/>
          <p:nvPr/>
        </p:nvSpPr>
        <p:spPr>
          <a:xfrm>
            <a:off x="9495537" y="4533372"/>
            <a:ext cx="7037491" cy="4180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Beatrice Forcina (PA)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Filippo Franchi (PA)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Federico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Maccolini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(EMAA)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Ali Omer Danki (TA)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Paolo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Rovinelli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(TA)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Guglielmo Santi (TA)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10800000">
            <a:off x="1616645" y="4004706"/>
            <a:ext cx="7037491" cy="5825102"/>
          </a:xfrm>
          <a:custGeom>
            <a:avLst/>
            <a:gdLst/>
            <a:ahLst/>
            <a:cxnLst/>
            <a:rect l="l" t="t" r="r" b="b"/>
            <a:pathLst>
              <a:path w="7037491" h="5825102">
                <a:moveTo>
                  <a:pt x="0" y="0"/>
                </a:moveTo>
                <a:lnTo>
                  <a:pt x="7037491" y="0"/>
                </a:lnTo>
                <a:lnTo>
                  <a:pt x="7037491" y="5825102"/>
                </a:lnTo>
                <a:lnTo>
                  <a:pt x="0" y="5825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380" b="-353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616645" y="-142875"/>
            <a:ext cx="15661115" cy="273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7"/>
              </a:lnSpc>
            </a:pPr>
            <a:r>
              <a:rPr lang="en-US" sz="821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COMMISSIONE PARITETICA</a:t>
            </a:r>
          </a:p>
          <a:p>
            <a:pPr algn="ctr">
              <a:lnSpc>
                <a:spcPts val="4651"/>
              </a:lnSpc>
            </a:pPr>
            <a:r>
              <a:rPr lang="en-US" sz="332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LEGGE 240/10</a:t>
            </a:r>
          </a:p>
          <a:p>
            <a:pPr marL="0" lvl="0" indent="0" algn="ctr">
              <a:lnSpc>
                <a:spcPts val="5555"/>
              </a:lnSpc>
              <a:spcBef>
                <a:spcPct val="0"/>
              </a:spcBef>
            </a:pPr>
            <a:endParaRPr lang="en-US" sz="3322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9727945" y="4004706"/>
            <a:ext cx="7037491" cy="5825102"/>
          </a:xfrm>
          <a:custGeom>
            <a:avLst/>
            <a:gdLst/>
            <a:ahLst/>
            <a:cxnLst/>
            <a:rect l="l" t="t" r="r" b="b"/>
            <a:pathLst>
              <a:path w="7037491" h="5825102">
                <a:moveTo>
                  <a:pt x="0" y="0"/>
                </a:moveTo>
                <a:lnTo>
                  <a:pt x="7037491" y="0"/>
                </a:lnTo>
                <a:lnTo>
                  <a:pt x="7037491" y="5825102"/>
                </a:lnTo>
                <a:lnTo>
                  <a:pt x="0" y="5825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380" b="-353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rot="-10800000">
            <a:off x="4449827" y="2371826"/>
            <a:ext cx="10556237" cy="885677"/>
          </a:xfrm>
          <a:custGeom>
            <a:avLst/>
            <a:gdLst/>
            <a:ahLst/>
            <a:cxnLst/>
            <a:rect l="l" t="t" r="r" b="b"/>
            <a:pathLst>
              <a:path w="10556237" h="885677">
                <a:moveTo>
                  <a:pt x="0" y="0"/>
                </a:moveTo>
                <a:lnTo>
                  <a:pt x="10556237" y="0"/>
                </a:lnTo>
                <a:lnTo>
                  <a:pt x="10556237" y="885677"/>
                </a:lnTo>
                <a:lnTo>
                  <a:pt x="0" y="885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71170" b="-51347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 rot="-5400000">
            <a:off x="13156575" y="5948635"/>
            <a:ext cx="840550" cy="5778779"/>
          </a:xfrm>
          <a:custGeom>
            <a:avLst/>
            <a:gdLst/>
            <a:ahLst/>
            <a:cxnLst/>
            <a:rect l="l" t="t" r="r" b="b"/>
            <a:pathLst>
              <a:path w="840550" h="5778779">
                <a:moveTo>
                  <a:pt x="0" y="0"/>
                </a:moveTo>
                <a:lnTo>
                  <a:pt x="840550" y="0"/>
                </a:lnTo>
                <a:lnTo>
                  <a:pt x="840550" y="5778780"/>
                </a:lnTo>
                <a:lnTo>
                  <a:pt x="0" y="577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739111" y="5112874"/>
            <a:ext cx="6795289" cy="3538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  <a:spcBef>
                <a:spcPct val="0"/>
              </a:spcBef>
            </a:pP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Monitorare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la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qualità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della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didattica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formulare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pareri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consigliare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redigere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relazione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annuale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avanzare</a:t>
            </a:r>
            <a:r>
              <a:rPr lang="en-US" sz="4003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003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proposte</a:t>
            </a:r>
            <a:endParaRPr lang="en-US" sz="4003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95537" y="4533372"/>
            <a:ext cx="7037491" cy="4180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Beatrice Forcina (PA)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Filippo Franchi (PA)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Federico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Maccolini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(EMAA)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Ali Omer Danki (TA)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Paolo </a:t>
            </a:r>
            <a:r>
              <a:rPr lang="en-US" sz="3926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Rovinelli</a:t>
            </a: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(TA)</a:t>
            </a:r>
          </a:p>
          <a:p>
            <a:pPr marL="847817" lvl="1" indent="-423908" algn="ctr">
              <a:lnSpc>
                <a:spcPts val="5497"/>
              </a:lnSpc>
              <a:spcBef>
                <a:spcPct val="0"/>
              </a:spcBef>
              <a:buFont typeface="Arial"/>
              <a:buChar char="•"/>
            </a:pPr>
            <a:r>
              <a:rPr lang="en-US" sz="392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Guglielmo Santi (TA)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71654" y="2450210"/>
            <a:ext cx="9712582" cy="66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  <a:spcBef>
                <a:spcPct val="0"/>
              </a:spcBef>
            </a:pPr>
            <a:r>
              <a:rPr lang="en-US" sz="3926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Numero studenti = numero docenti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46599" y="9190898"/>
            <a:ext cx="6457540" cy="61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RAPPRESENTANTI ELETTI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E6D5807-D7B1-EE0F-26CE-2B87A570DE28}"/>
              </a:ext>
            </a:extLst>
          </p:cNvPr>
          <p:cNvSpPr txBox="1"/>
          <p:nvPr/>
        </p:nvSpPr>
        <p:spPr>
          <a:xfrm>
            <a:off x="3994174" y="3971028"/>
            <a:ext cx="2559026" cy="61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Cosa fa?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93BB32F4-64C9-3960-0135-22E41091A2DA}"/>
              </a:ext>
            </a:extLst>
          </p:cNvPr>
          <p:cNvSpPr txBox="1"/>
          <p:nvPr/>
        </p:nvSpPr>
        <p:spPr>
          <a:xfrm>
            <a:off x="11129740" y="3971028"/>
            <a:ext cx="4491259" cy="619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Da chi è </a:t>
            </a:r>
            <a:r>
              <a:rPr lang="en-US" sz="3737" dirty="0" err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composta</a:t>
            </a:r>
            <a:r>
              <a:rPr lang="en-US" sz="373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940746" y="1038323"/>
            <a:ext cx="16792445" cy="8639040"/>
            <a:chOff x="0" y="0"/>
            <a:chExt cx="5659408" cy="2911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9408" cy="2911539"/>
            </a:xfrm>
            <a:custGeom>
              <a:avLst/>
              <a:gdLst/>
              <a:ahLst/>
              <a:cxnLst/>
              <a:rect l="l" t="t" r="r" b="b"/>
              <a:pathLst>
                <a:path w="5659408" h="2911539">
                  <a:moveTo>
                    <a:pt x="0" y="0"/>
                  </a:moveTo>
                  <a:lnTo>
                    <a:pt x="5659408" y="0"/>
                  </a:lnTo>
                  <a:lnTo>
                    <a:pt x="5659408" y="2911539"/>
                  </a:lnTo>
                  <a:lnTo>
                    <a:pt x="0" y="291153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659408" cy="2968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4664758" y="-3444251"/>
            <a:ext cx="8893021" cy="16943568"/>
          </a:xfrm>
          <a:custGeom>
            <a:avLst/>
            <a:gdLst/>
            <a:ahLst/>
            <a:cxnLst/>
            <a:rect l="l" t="t" r="r" b="b"/>
            <a:pathLst>
              <a:path w="8893021" h="16943568">
                <a:moveTo>
                  <a:pt x="0" y="0"/>
                </a:moveTo>
                <a:lnTo>
                  <a:pt x="8893022" y="0"/>
                </a:lnTo>
                <a:lnTo>
                  <a:pt x="8893022" y="16943568"/>
                </a:lnTo>
                <a:lnTo>
                  <a:pt x="0" y="16943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98" r="-1739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28700" y="613777"/>
            <a:ext cx="15641607" cy="269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8"/>
              </a:lnSpc>
            </a:pPr>
            <a:r>
              <a:rPr lang="en-US" sz="7706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QUALITÀ ATENEO (AQ) </a:t>
            </a:r>
          </a:p>
          <a:p>
            <a:pPr marL="0" lvl="0" indent="0" algn="ctr">
              <a:lnSpc>
                <a:spcPts val="10788"/>
              </a:lnSpc>
              <a:spcBef>
                <a:spcPct val="0"/>
              </a:spcBef>
            </a:pPr>
            <a:endParaRPr lang="en-US" sz="7706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05232" y="2232945"/>
            <a:ext cx="13012074" cy="675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9"/>
              </a:lnSpc>
            </a:pPr>
            <a:r>
              <a:rPr lang="en-US" sz="4185" dirty="0" err="1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Funzioni</a:t>
            </a:r>
            <a:r>
              <a:rPr lang="en-US" sz="4185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</a:p>
          <a:p>
            <a:pPr marL="903642" lvl="1" indent="-451821" algn="ctr">
              <a:lnSpc>
                <a:spcPts val="5859"/>
              </a:lnSpc>
              <a:buFont typeface="Arial"/>
              <a:buChar char="•"/>
            </a:pP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Pianificazione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autovalutazione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dipartimentale</a:t>
            </a:r>
            <a:endParaRPr lang="en-US" sz="4185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903642" lvl="1" indent="-451821" algn="ctr">
              <a:lnSpc>
                <a:spcPts val="5859"/>
              </a:lnSpc>
              <a:buFont typeface="Arial"/>
              <a:buChar char="•"/>
            </a:pP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Redigere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la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documentazione</a:t>
            </a:r>
            <a:endParaRPr lang="en-US" sz="4185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903642" lvl="1" indent="-451821" algn="ctr">
              <a:lnSpc>
                <a:spcPts val="5859"/>
              </a:lnSpc>
              <a:buFont typeface="Arial"/>
              <a:buChar char="•"/>
            </a:pP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Condivisione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con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Consiglio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di Dipartimento (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CdD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</a:p>
          <a:p>
            <a:pPr algn="ctr">
              <a:lnSpc>
                <a:spcPts val="5859"/>
              </a:lnSpc>
            </a:pPr>
            <a:endParaRPr lang="en-US" sz="4185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ctr">
              <a:lnSpc>
                <a:spcPts val="5859"/>
              </a:lnSpc>
            </a:pPr>
            <a:r>
              <a:rPr lang="en-US" sz="4185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Organizzazione:</a:t>
            </a:r>
          </a:p>
          <a:p>
            <a:pPr marL="903642" lvl="1" indent="-451821" algn="ctr">
              <a:lnSpc>
                <a:spcPts val="5859"/>
              </a:lnSpc>
              <a:buFont typeface="Arial"/>
              <a:buChar char="•"/>
            </a:pP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Commissione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assicurazione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qualità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(PQA)</a:t>
            </a:r>
          </a:p>
          <a:p>
            <a:pPr marL="903642" lvl="1" indent="-451821" algn="ctr">
              <a:lnSpc>
                <a:spcPts val="5859"/>
              </a:lnSpc>
              <a:buFont typeface="Arial"/>
              <a:buChar char="•"/>
            </a:pP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Nucleo di Valutazione (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NdV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) </a:t>
            </a:r>
          </a:p>
          <a:p>
            <a:pPr marL="903642" lvl="1" indent="-451821" algn="ctr">
              <a:lnSpc>
                <a:spcPts val="5859"/>
              </a:lnSpc>
              <a:spcBef>
                <a:spcPct val="0"/>
              </a:spcBef>
              <a:buFont typeface="Arial"/>
              <a:buChar char="•"/>
            </a:pP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Commissione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esperti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di </a:t>
            </a:r>
            <a:r>
              <a:rPr lang="en-US" sz="4185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valutazione</a:t>
            </a:r>
            <a:r>
              <a:rPr lang="en-US" sz="41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(CEV)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5400000">
            <a:off x="5824900" y="-2185146"/>
            <a:ext cx="7045767" cy="15424611"/>
          </a:xfrm>
          <a:custGeom>
            <a:avLst/>
            <a:gdLst/>
            <a:ahLst/>
            <a:cxnLst/>
            <a:rect l="l" t="t" r="r" b="b"/>
            <a:pathLst>
              <a:path w="7045767" h="15424611">
                <a:moveTo>
                  <a:pt x="0" y="0"/>
                </a:moveTo>
                <a:lnTo>
                  <a:pt x="7045767" y="0"/>
                </a:lnTo>
                <a:lnTo>
                  <a:pt x="7045767" y="15424612"/>
                </a:lnTo>
                <a:lnTo>
                  <a:pt x="0" y="15424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443" r="-2744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635478" y="4467062"/>
            <a:ext cx="15424611" cy="1286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</a:pPr>
            <a:r>
              <a:rPr lang="en-US" sz="3737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ELEZIONI SUPPLETIVE:</a:t>
            </a:r>
          </a:p>
          <a:p>
            <a:pPr algn="ctr">
              <a:lnSpc>
                <a:spcPts val="5232"/>
              </a:lnSpc>
              <a:spcBef>
                <a:spcPct val="0"/>
              </a:spcBef>
            </a:pPr>
            <a:r>
              <a:rPr lang="en-US" sz="3737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Gennaio</a:t>
            </a:r>
            <a:r>
              <a:rPr lang="en-US" sz="373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2026... </a:t>
            </a:r>
            <a:r>
              <a:rPr lang="en-US" sz="3737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seguiranno</a:t>
            </a:r>
            <a:r>
              <a:rPr lang="en-US" sz="373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737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più</a:t>
            </a:r>
            <a:r>
              <a:rPr lang="en-US" sz="373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737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informazioni</a:t>
            </a:r>
            <a:r>
              <a:rPr lang="en-US" sz="373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737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prossimamente</a:t>
            </a:r>
            <a:r>
              <a:rPr lang="en-US" sz="373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748</Words>
  <Application>Microsoft Office PowerPoint</Application>
  <PresentationFormat>Personalizzato</PresentationFormat>
  <Paragraphs>114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Aptos</vt:lpstr>
      <vt:lpstr>Calibri</vt:lpstr>
      <vt:lpstr>Bree Serif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Rappresentanze studentesche 2025</dc:title>
  <dc:creator>Federica Tozzola</dc:creator>
  <cp:lastModifiedBy>Federica Tozzola</cp:lastModifiedBy>
  <cp:revision>6</cp:revision>
  <dcterms:created xsi:type="dcterms:W3CDTF">2006-08-16T00:00:00Z</dcterms:created>
  <dcterms:modified xsi:type="dcterms:W3CDTF">2025-09-25T09:10:38Z</dcterms:modified>
  <dc:identifier>DAGy31X0O0A</dc:identifier>
</cp:coreProperties>
</file>